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0"/>
  </p:notesMasterIdLst>
  <p:handoutMasterIdLst>
    <p:handoutMasterId r:id="rId51"/>
  </p:handoutMasterIdLst>
  <p:sldIdLst>
    <p:sldId id="311" r:id="rId3"/>
    <p:sldId id="257" r:id="rId4"/>
    <p:sldId id="307" r:id="rId5"/>
    <p:sldId id="312" r:id="rId6"/>
    <p:sldId id="313" r:id="rId7"/>
    <p:sldId id="273" r:id="rId8"/>
    <p:sldId id="316" r:id="rId9"/>
    <p:sldId id="315" r:id="rId10"/>
    <p:sldId id="305" r:id="rId11"/>
    <p:sldId id="280" r:id="rId12"/>
    <p:sldId id="281" r:id="rId13"/>
    <p:sldId id="310" r:id="rId14"/>
    <p:sldId id="277" r:id="rId15"/>
    <p:sldId id="278" r:id="rId16"/>
    <p:sldId id="279" r:id="rId17"/>
    <p:sldId id="269" r:id="rId18"/>
    <p:sldId id="326" r:id="rId19"/>
    <p:sldId id="325" r:id="rId20"/>
    <p:sldId id="324" r:id="rId21"/>
    <p:sldId id="318" r:id="rId22"/>
    <p:sldId id="317" r:id="rId23"/>
    <p:sldId id="276" r:id="rId24"/>
    <p:sldId id="319" r:id="rId25"/>
    <p:sldId id="321" r:id="rId26"/>
    <p:sldId id="320" r:id="rId27"/>
    <p:sldId id="270" r:id="rId28"/>
    <p:sldId id="327" r:id="rId29"/>
    <p:sldId id="328" r:id="rId30"/>
    <p:sldId id="329" r:id="rId31"/>
    <p:sldId id="323" r:id="rId32"/>
    <p:sldId id="331" r:id="rId33"/>
    <p:sldId id="330" r:id="rId34"/>
    <p:sldId id="322" r:id="rId35"/>
    <p:sldId id="306" r:id="rId36"/>
    <p:sldId id="282" r:id="rId37"/>
    <p:sldId id="283" r:id="rId38"/>
    <p:sldId id="284" r:id="rId39"/>
    <p:sldId id="286" r:id="rId40"/>
    <p:sldId id="287" r:id="rId41"/>
    <p:sldId id="288" r:id="rId42"/>
    <p:sldId id="289" r:id="rId43"/>
    <p:sldId id="290" r:id="rId44"/>
    <p:sldId id="292" r:id="rId45"/>
    <p:sldId id="293" r:id="rId46"/>
    <p:sldId id="297" r:id="rId47"/>
    <p:sldId id="298" r:id="rId48"/>
    <p:sldId id="304" r:id="rId49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E9"/>
    <a:srgbClr val="D2EAEC"/>
    <a:srgbClr val="336699"/>
    <a:srgbClr val="66FF33"/>
    <a:srgbClr val="B2B2B2"/>
    <a:srgbClr val="E2C1F5"/>
    <a:srgbClr val="DAB0F2"/>
    <a:srgbClr val="D0E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1" autoAdjust="0"/>
    <p:restoredTop sz="95550" autoAdjust="0"/>
  </p:normalViewPr>
  <p:slideViewPr>
    <p:cSldViewPr>
      <p:cViewPr varScale="1">
        <p:scale>
          <a:sx n="73" d="100"/>
          <a:sy n="73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4448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4448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59DD6B-23C0-492A-8735-8FADA3025838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5738"/>
            <a:ext cx="4027488" cy="34448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535738"/>
            <a:ext cx="4027488" cy="344487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44CFD-2BC0-418F-9348-F9A619440D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4448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7325" y="0"/>
            <a:ext cx="4027488" cy="34448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210996-01C3-42E5-B912-EABEF9910E10}" type="datetimeFigureOut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270250"/>
            <a:ext cx="7435850" cy="309562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5738"/>
            <a:ext cx="4027488" cy="34448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7325" y="6535738"/>
            <a:ext cx="4027488" cy="344487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54DE03-941D-40DF-B046-5EE574BF06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PEOPLE, ONE STRUCK BY LIGHTENING EXAMPLE =</a:t>
            </a:r>
            <a:r>
              <a:rPr lang="en-US" baseline="0" dirty="0"/>
              <a:t> unfair, they didn’t deserve that</a:t>
            </a:r>
          </a:p>
          <a:p>
            <a:endParaRPr lang="en-US" baseline="0" dirty="0"/>
          </a:p>
          <a:p>
            <a:r>
              <a:rPr lang="en-US" baseline="0" dirty="0"/>
              <a:t>Injustices: exclusion of blacks from white universities in parts of the US. – something could be done about this</a:t>
            </a:r>
          </a:p>
          <a:p>
            <a:r>
              <a:rPr lang="en-US" baseline="0" dirty="0"/>
              <a:t> Or: a person in a wheel chair because a paraplegic = bad luck, unfair; lack of curb cuts = injustice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DE03-941D-40DF-B046-5EE574BF06C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17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PEOPLE, ONE STRUCK BY LIGHTENING EXAMPLE =</a:t>
            </a:r>
            <a:r>
              <a:rPr lang="en-US" baseline="0" dirty="0"/>
              <a:t> unfair, they didn’t deserve that</a:t>
            </a:r>
          </a:p>
          <a:p>
            <a:endParaRPr lang="en-US" baseline="0" dirty="0"/>
          </a:p>
          <a:p>
            <a:r>
              <a:rPr lang="en-US" baseline="0" dirty="0"/>
              <a:t>Injustices: exclusion of blacks from white universities in parts of the US. – something could be done about this</a:t>
            </a:r>
          </a:p>
          <a:p>
            <a:r>
              <a:rPr lang="en-US" baseline="0" dirty="0"/>
              <a:t> Or: a person in a wheel chair because a paraplegic = bad luck, unfair; lack of curb cuts = injustice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54DE03-941D-40DF-B046-5EE574BF06C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14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PEOPLE, ONE STRUCK BY LIGHTENING EXAMPLE =</a:t>
            </a:r>
            <a:r>
              <a:rPr lang="en-US" baseline="0" dirty="0"/>
              <a:t> unfair, they didn’t deserve that</a:t>
            </a:r>
          </a:p>
          <a:p>
            <a:endParaRPr lang="en-US" baseline="0" dirty="0"/>
          </a:p>
          <a:p>
            <a:r>
              <a:rPr lang="en-US" baseline="0" dirty="0"/>
              <a:t>Injustices: exclusion of blacks from white universities in parts of the US. – something could be done about this</a:t>
            </a:r>
          </a:p>
          <a:p>
            <a:r>
              <a:rPr lang="en-US" baseline="0" dirty="0"/>
              <a:t> Or: a person in a wheel chair because a paraplegic = bad luck, unfair; lack of curb cuts = injustice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54DE03-941D-40DF-B046-5EE574BF06C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9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28938" y="523875"/>
            <a:ext cx="3438525" cy="2579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CF6A1-7ED4-41E1-8B5B-C80DE1C04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76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C4373-20A8-40DD-9DFA-38449D111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5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83D10-4E44-49D2-B99D-34DAE8A3F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00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26275-9291-4B76-86FE-B677BB524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86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E0EAA-5CC9-47F1-82E6-20E4D632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78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F693A-7973-422E-821A-CCF567A49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1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5F1BC-69A3-4CF7-A7A3-54615DFBA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960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7F4F-CCCB-4045-9821-F4D907798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3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FA9C5-AD6F-4FCE-876E-0897706B9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038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30A91-A3F3-4B15-9BB2-90B5B0F49A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51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DB55F-E004-49E7-ACEB-F715030AA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1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8AEF4-1681-430B-B322-723575787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1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C2644-22FD-4E81-A03B-D4ED9EACC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49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BC4EB-5FB3-437C-92A3-16AFB16B6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796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FF559-FF45-46B6-8FDF-FEFCEFE3E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94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1EDC5-957A-49AF-A37A-352F5BB78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9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57EC6-8742-4FFF-9D33-2502EF392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D1CA3-46A1-40A3-9D74-1A493A425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C220D-25B6-4D5C-8CB5-9D9235433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66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EFDC3-D937-4FCF-9C86-AB6172AFB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502DB-88FC-4B94-9F3D-0D00B1928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2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C389A-38D8-4012-953E-C443C9078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32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22DC3-FF5F-4761-9FE5-1674F167A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8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601CD-5059-451B-91CC-E785CE4D3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34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582A99B-442F-40B6-8FC6-6576AA267A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5E144D-131D-477E-819F-17658C2FD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41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QPKKQnijns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4158352" cy="6843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893837" y="2198639"/>
            <a:ext cx="6857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Excellent film for the themes in this section of the course</a:t>
            </a:r>
          </a:p>
        </p:txBody>
      </p:sp>
    </p:spTree>
    <p:extLst>
      <p:ext uri="{BB962C8B-B14F-4D97-AF65-F5344CB8AC3E}">
        <p14:creationId xmlns:p14="http://schemas.microsoft.com/office/powerpoint/2010/main" val="29330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p://wright@imap.ssc.wisc.edu:993/fetch%3EUID%3E/INBOX%3E126887?part=1.1.2&amp;filename=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1" name="AutoShape 4" descr="imap://wright@imap.ssc.wisc.edu:993/fetch%3EUID%3E/INBOX%3E126887?part=1.1.2&amp;filename=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2" name="AutoShape 6" descr="imap://wright@imap.ssc.wisc.edu:993/fetch%3EUID%3E/INBOX%3E126887?part=1.1.2&amp;filename=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3" name="AutoShape 8" descr="imap://wright@imap.ssc.wisc.edu:993/fetch%3EUID%3E/INBOX%3E126887?part=1.1.2&amp;filename=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324600"/>
            <a:ext cx="7620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“How Americans spread the wealth,”  by Robert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Trigaux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St. Petersburg Times, Sunday October 3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175" name="Content Placeholder 3" descr="10OctWealthAsGraph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52400"/>
            <a:ext cx="8721725" cy="5961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0866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28600" y="4495800"/>
            <a:ext cx="8839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A,</a:t>
            </a:r>
            <a:r>
              <a:rPr lang="en-US" altLang="en-US" sz="2800" b="0"/>
              <a:t> preferred by 10% of Americans is the United States</a:t>
            </a:r>
          </a:p>
          <a:p>
            <a:pPr eaLnBrk="1" hangingPunct="1"/>
            <a:r>
              <a:rPr lang="en-US" altLang="en-US" sz="2800"/>
              <a:t>B, </a:t>
            </a:r>
            <a:r>
              <a:rPr lang="en-US" altLang="en-US" sz="2800" b="0"/>
              <a:t>preferred by 47% of Americans, is Sweden</a:t>
            </a:r>
          </a:p>
          <a:p>
            <a:pPr eaLnBrk="1" hangingPunct="1"/>
            <a:r>
              <a:rPr lang="en-US" altLang="en-US" sz="2800"/>
              <a:t>C,</a:t>
            </a:r>
            <a:r>
              <a:rPr lang="en-US" altLang="en-US" sz="2800" b="0"/>
              <a:t> preferred by 43% of Americans, isn’t a real place</a:t>
            </a:r>
            <a:endParaRPr lang="en-US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534400" cy="2462213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548640" rIns="182880" bIns="64008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Biggest difficultly for FAIR PLAY principle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fate of children</a:t>
            </a:r>
          </a:p>
        </p:txBody>
      </p:sp>
    </p:spTree>
    <p:extLst>
      <p:ext uri="{BB962C8B-B14F-4D97-AF65-F5344CB8AC3E}">
        <p14:creationId xmlns:p14="http://schemas.microsoft.com/office/powerpoint/2010/main" val="266607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38200" y="1987824"/>
            <a:ext cx="7391400" cy="2077492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tIns="182880" anchor="ctr">
            <a:spAutoFit/>
          </a:bodyPr>
          <a:lstStyle>
            <a:lvl1pPr marL="342900" indent="-342900" eaLnBrk="0" hangingPunct="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/>
              <a:t>Defenses of </a:t>
            </a:r>
            <a:r>
              <a:rPr lang="en-US" altLang="en-US" sz="4800" u="sng" dirty="0"/>
              <a:t>Unjust </a:t>
            </a:r>
            <a:r>
              <a:rPr lang="en-US" altLang="en-US" sz="4800" dirty="0"/>
              <a:t>Inequalities</a:t>
            </a:r>
          </a:p>
          <a:p>
            <a:pPr eaLnBrk="1" hangingPunct="1"/>
            <a:r>
              <a:rPr lang="en-US" altLang="en-US" sz="2400" b="0" dirty="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0" y="838200"/>
            <a:ext cx="7620000" cy="44323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>
            <a:spAutoFit/>
          </a:bodyPr>
          <a:lstStyle/>
          <a:p>
            <a:pPr marL="571500" indent="-571500" algn="ctr">
              <a:buFontTx/>
              <a:buAutoNum type="romanUcPeriod"/>
              <a:tabLst>
                <a:tab pos="-685800" algn="l"/>
                <a:tab pos="-457200" algn="l"/>
                <a:tab pos="0" algn="l"/>
                <a:tab pos="2286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4800" dirty="0">
                <a:latin typeface="Arial" charset="0"/>
              </a:rPr>
              <a:t>Conflicting Values</a:t>
            </a:r>
          </a:p>
          <a:p>
            <a:pPr marL="571500" indent="-571500">
              <a:tabLst>
                <a:tab pos="-685800" algn="l"/>
                <a:tab pos="-457200" algn="l"/>
                <a:tab pos="0" algn="l"/>
                <a:tab pos="2286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4800" dirty="0">
              <a:latin typeface="Arial" charset="0"/>
            </a:endParaRPr>
          </a:p>
          <a:p>
            <a:pPr marL="114300" indent="-57150">
              <a:tabLst>
                <a:tab pos="-685800" algn="l"/>
                <a:tab pos="-457200" algn="l"/>
                <a:tab pos="0" algn="l"/>
                <a:tab pos="2286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3200" dirty="0">
                <a:latin typeface="Arial" charset="0"/>
              </a:rPr>
              <a:t>Some other value may be more important than justice: for example, private property or parental rights</a:t>
            </a:r>
          </a:p>
          <a:p>
            <a:pPr marL="1028700" indent="-102870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4800" dirty="0">
              <a:latin typeface="Arial" charset="0"/>
            </a:endParaRPr>
          </a:p>
          <a:p>
            <a:pPr marL="342900" indent="-34290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b="0" dirty="0">
                <a:latin typeface="Arial" charset="0"/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400" y="685800"/>
            <a:ext cx="8153400" cy="44323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 anchor="ctr">
            <a:spAutoFit/>
          </a:bodyPr>
          <a:lstStyle/>
          <a:p>
            <a:pPr marL="571500" indent="-571500" algn="ctr">
              <a:tabLst>
                <a:tab pos="-685800" algn="l"/>
                <a:tab pos="-457200" algn="l"/>
                <a:tab pos="0" algn="l"/>
                <a:tab pos="2286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4800" dirty="0">
                <a:latin typeface="Arial" charset="0"/>
              </a:rPr>
              <a:t>II. Pragmatic Arguments to defend unjust inequality</a:t>
            </a:r>
          </a:p>
          <a:p>
            <a:pPr marL="571500" indent="-571500" algn="ctr">
              <a:tabLst>
                <a:tab pos="-685800" algn="l"/>
                <a:tab pos="-457200" algn="l"/>
                <a:tab pos="0" algn="l"/>
                <a:tab pos="2286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4800" dirty="0">
              <a:latin typeface="Arial" charset="0"/>
            </a:endParaRPr>
          </a:p>
          <a:p>
            <a:pPr marL="571500" indent="-571500">
              <a:tabLst>
                <a:tab pos="-685800" algn="l"/>
                <a:tab pos="-457200" algn="l"/>
                <a:tab pos="0" algn="l"/>
                <a:tab pos="2286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4800" dirty="0">
              <a:latin typeface="Arial" charset="0"/>
            </a:endParaRPr>
          </a:p>
          <a:p>
            <a:pPr marL="1028700" indent="-102870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4800" dirty="0">
              <a:latin typeface="Arial" charset="0"/>
            </a:endParaRPr>
          </a:p>
          <a:p>
            <a:pPr marL="342900" indent="-342900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b="0" dirty="0">
                <a:latin typeface="Arial" charset="0"/>
              </a:rPr>
              <a:t>	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838200" y="3048000"/>
            <a:ext cx="7467600" cy="1477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/>
              <a:t>A Pragmatic Argument = an argument that focuses on practical consequences rather than social justice as such.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365760" rIns="182880" bIns="365760" anchor="ctr"/>
          <a:lstStyle/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dirty="0">
                <a:latin typeface="Arial" charset="0"/>
              </a:rPr>
              <a:t>The Pragmatic Argument </a:t>
            </a:r>
          </a:p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u="sng" dirty="0">
                <a:latin typeface="Arial" charset="0"/>
              </a:rPr>
              <a:t>in favor of</a:t>
            </a:r>
            <a:r>
              <a:rPr lang="en-US" sz="2400" dirty="0">
                <a:latin typeface="Arial" charset="0"/>
              </a:rPr>
              <a:t> high levels of (unjust) economic inequality</a:t>
            </a:r>
          </a:p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400" dirty="0">
              <a:latin typeface="Arial" charset="0"/>
            </a:endParaRPr>
          </a:p>
          <a:p>
            <a:pPr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latin typeface="Arial" charset="0"/>
              </a:rPr>
              <a:t>Thesis 1:   	Inequality </a:t>
            </a:r>
            <a:r>
              <a:rPr lang="en-US" dirty="0"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latin typeface="Arial" charset="0"/>
              </a:rPr>
              <a:t> incentives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people work harder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prosperity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                     </a:t>
            </a:r>
          </a:p>
          <a:p>
            <a:pPr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                      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ultimately benefits the poor </a:t>
            </a:r>
          </a:p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C9E7E9"/>
              </a:solidFill>
              <a:latin typeface="Arial" charset="0"/>
            </a:endParaRPr>
          </a:p>
          <a:p>
            <a:pPr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C9E7E9"/>
                </a:solidFill>
                <a:latin typeface="Arial" charset="0"/>
              </a:rPr>
              <a:t>Thesis 2:   	</a:t>
            </a:r>
            <a:r>
              <a:rPr lang="en-US" u="sng" dirty="0">
                <a:solidFill>
                  <a:srgbClr val="C9E7E9"/>
                </a:solidFill>
                <a:latin typeface="Arial" charset="0"/>
              </a:rPr>
              <a:t>Greater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inequality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</a:t>
            </a:r>
            <a:r>
              <a:rPr lang="en-US" u="sng" dirty="0">
                <a:solidFill>
                  <a:srgbClr val="C9E7E9"/>
                </a:solidFill>
                <a:latin typeface="Arial" charset="0"/>
              </a:rPr>
              <a:t>greater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incentives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 </a:t>
            </a:r>
            <a:r>
              <a:rPr lang="en-US" u="sng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greater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 prosperity </a:t>
            </a:r>
          </a:p>
          <a:p>
            <a:pPr indent="1377950"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u="sng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greater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 benefits for the poor</a:t>
            </a:r>
          </a:p>
          <a:p>
            <a:pPr indent="1377950"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C9E7E9"/>
              </a:solidFill>
              <a:latin typeface="Arial" charset="0"/>
              <a:sym typeface="Wingdings" pitchFamily="2" charset="2"/>
            </a:endParaRPr>
          </a:p>
          <a:p>
            <a:pPr marL="1377950"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Underlying idea: inequalities generated by free-voluntary market processes are precisely the optimal level of inequality on pragmatic grounds</a:t>
            </a:r>
          </a:p>
          <a:p>
            <a:pPr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C9E7E9"/>
              </a:solidFill>
              <a:latin typeface="Arial" charset="0"/>
              <a:sym typeface="Wingdings" pitchFamily="2" charset="2"/>
            </a:endParaRPr>
          </a:p>
          <a:p>
            <a:pPr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Thesis 3:	Reducing inequality 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reduces incentives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harms the poor</a:t>
            </a:r>
          </a:p>
          <a:p>
            <a:pPr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C9E7E9"/>
              </a:solidFill>
              <a:latin typeface="Arial" charset="0"/>
            </a:endParaRPr>
          </a:p>
          <a:p>
            <a:pPr marL="914400"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000" dirty="0">
                <a:solidFill>
                  <a:srgbClr val="C9E7E9"/>
                </a:solidFill>
                <a:latin typeface="Arial" charset="0"/>
              </a:rPr>
              <a:t>Practical policy implication = tax cuts for the very rich; “trickle down” economics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365760" rIns="182880" bIns="36576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favor 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(unjust)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people work harder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prosperity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ultimately benefits the poor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prosperity 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benefits for the poor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37795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Underlying idea: inequalities generated by free-voluntary market processes are precisely the optimal level of inequality on pragmatic grounds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Reducing inequality 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harms the poor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Practical policy implication = tax cuts for the very rich; “trickle down” economics</a:t>
            </a:r>
          </a:p>
        </p:txBody>
      </p:sp>
    </p:spTree>
    <p:extLst>
      <p:ext uri="{BB962C8B-B14F-4D97-AF65-F5344CB8AC3E}">
        <p14:creationId xmlns:p14="http://schemas.microsoft.com/office/powerpoint/2010/main" val="224531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365760" rIns="182880" bIns="36576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favor 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(unjust)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people work harder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prosperity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ultimately benefits the poor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prosperity 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benefits for the poor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37795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Underlying idea: inequalities generated by free-voluntary market processes are precisely the optimal level of inequality on pragmatic grounds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Reducing inequality 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harms the poor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Practical policy implication = tax cuts for the very rich; “trickle down” economics</a:t>
            </a:r>
          </a:p>
        </p:txBody>
      </p:sp>
    </p:spTree>
    <p:extLst>
      <p:ext uri="{BB962C8B-B14F-4D97-AF65-F5344CB8AC3E}">
        <p14:creationId xmlns:p14="http://schemas.microsoft.com/office/powerpoint/2010/main" val="218809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365760" rIns="182880" bIns="36576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favor 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(unjust)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people work harder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prosperity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ultimately benefits the poor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prosperity 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benefits for the poor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37795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Underlying idea: inequalities generated by free-voluntary market processes are precisely the optimal level of inequality on pragmatic grounds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Reducing inequality 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harms the poor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Practical policy implication = tax cuts for the very rich; “trickle down” economics</a:t>
            </a:r>
          </a:p>
        </p:txBody>
      </p:sp>
    </p:spTree>
    <p:extLst>
      <p:ext uri="{BB962C8B-B14F-4D97-AF65-F5344CB8AC3E}">
        <p14:creationId xmlns:p14="http://schemas.microsoft.com/office/powerpoint/2010/main" val="126332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382000" cy="443198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03200"/>
          </a:sp3d>
        </p:spPr>
        <p:txBody>
          <a:bodyPr lIns="182880" tIns="457200" rIns="182880" bIns="457200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Sociology 125</a:t>
            </a: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Lecture 12</a:t>
            </a: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Thinking about </a:t>
            </a:r>
          </a:p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equality, inequality and fairness</a:t>
            </a: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February 28, 2017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365760" rIns="182880" bIns="36576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favor 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(unjust)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people work harder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prosperity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ultimately benefits the poor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prosperity 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benefits for the poor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37795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Underlying idea: inequalities generated by free-voluntary market processes are precisely the optimal level of inequality on pragmatic grounds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Reducing inequality 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harms the poor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Practical policy implication = tax cuts for the very rich; “trickle down” economics</a:t>
            </a:r>
          </a:p>
        </p:txBody>
      </p:sp>
    </p:spTree>
    <p:extLst>
      <p:ext uri="{BB962C8B-B14F-4D97-AF65-F5344CB8AC3E}">
        <p14:creationId xmlns:p14="http://schemas.microsoft.com/office/powerpoint/2010/main" val="241656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365760" rIns="182880" bIns="36576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favor 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(unjust)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people work harder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prosperity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ultimately benefits the poor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prosperity 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greater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benefits for the poor</a:t>
            </a:r>
          </a:p>
          <a:p>
            <a:pPr marL="0" marR="0" lvl="0" indent="137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37795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Underlying idea: inequalities generated by free-voluntary market processes are precisely the optimal level of inequality on pragmatic grounds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Reducing inequality 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incentives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harms the poor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914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Practical policy implication = tax cuts for the very rich; “trickle down” economics</a:t>
            </a:r>
          </a:p>
        </p:txBody>
      </p:sp>
    </p:spTree>
    <p:extLst>
      <p:ext uri="{BB962C8B-B14F-4D97-AF65-F5344CB8AC3E}">
        <p14:creationId xmlns:p14="http://schemas.microsoft.com/office/powerpoint/2010/main" val="62713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93713" y="381000"/>
            <a:ext cx="8229600" cy="583565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365760" anchor="ctr">
            <a:spAutoFit/>
          </a:bodyPr>
          <a:lstStyle>
            <a:lvl1pPr marL="342900" indent="-3429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Criticisms of the Pragmatic Argument for Inequality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spcAft>
                <a:spcPts val="1800"/>
              </a:spcAft>
              <a:buFontTx/>
              <a:buAutoNum type="arabicPeriod"/>
            </a:pPr>
            <a:r>
              <a:rPr lang="en-US" altLang="en-US" sz="2400" dirty="0"/>
              <a:t>“Endogenous preferences”:  increasing inequality affects the incentive-preferences of people</a:t>
            </a:r>
            <a:endParaRPr lang="en-US" altLang="en-US" sz="2800" dirty="0"/>
          </a:p>
          <a:p>
            <a:pPr eaLnBrk="1" hangingPunct="1">
              <a:spcAft>
                <a:spcPct val="30000"/>
              </a:spcAft>
              <a:buFontTx/>
              <a:buAutoNum type="arabicPeriod"/>
            </a:pPr>
            <a:r>
              <a:rPr lang="en-US" altLang="en-US" sz="2400" dirty="0">
                <a:solidFill>
                  <a:srgbClr val="C9E7E9"/>
                </a:solidFill>
              </a:rPr>
              <a:t>The role of power in generating inequality 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sz="2000" dirty="0">
                <a:solidFill>
                  <a:srgbClr val="C9E7E9"/>
                </a:solidFill>
              </a:rPr>
              <a:t>					 </a:t>
            </a:r>
            <a:r>
              <a:rPr lang="en-US" altLang="en-US" sz="2000" b="0" dirty="0">
                <a:solidFill>
                  <a:srgbClr val="C9E7E9"/>
                </a:solidFill>
              </a:rPr>
              <a:t>What is the difference between an “incentive” and “extortion”? </a:t>
            </a:r>
          </a:p>
          <a:p>
            <a:pPr lvl="2" eaLnBrk="1" hangingPunct="1">
              <a:spcAft>
                <a:spcPct val="30000"/>
              </a:spcAft>
              <a:buFontTx/>
              <a:buChar char="•"/>
            </a:pPr>
            <a:r>
              <a:rPr lang="en-US" altLang="en-US" sz="2000" b="0" dirty="0">
                <a:solidFill>
                  <a:srgbClr val="C9E7E9"/>
                </a:solidFill>
              </a:rPr>
              <a:t>If a robber holds a gun to your head and says “your money or your life”, is paying the robber an “incentive” for not shooting you?</a:t>
            </a:r>
          </a:p>
          <a:p>
            <a:pPr lvl="2" eaLnBrk="1" hangingPunct="1">
              <a:spcAft>
                <a:spcPts val="1800"/>
              </a:spcAft>
              <a:buFontTx/>
              <a:buChar char="•"/>
            </a:pPr>
            <a:r>
              <a:rPr lang="en-US" altLang="en-US" sz="2000" b="0" dirty="0">
                <a:solidFill>
                  <a:srgbClr val="C9E7E9"/>
                </a:solidFill>
              </a:rPr>
              <a:t>Elites always claim that privilege is necessary as an incentive, but this can just be an exercise of power</a:t>
            </a:r>
          </a:p>
          <a:p>
            <a:pPr eaLnBrk="1" hangingPunct="1">
              <a:spcAft>
                <a:spcPct val="30000"/>
              </a:spcAft>
            </a:pPr>
            <a:r>
              <a:rPr lang="en-US" altLang="en-US" sz="2400" dirty="0">
                <a:solidFill>
                  <a:srgbClr val="C9E7E9"/>
                </a:solidFill>
              </a:rPr>
              <a:t>3. “Excess Inequality” = more inequality than is really needed for incentives</a:t>
            </a:r>
            <a:endParaRPr lang="en-US" altLang="en-US" sz="2400" dirty="0">
              <a:solidFill>
                <a:srgbClr val="C9E7E9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mtClean="0">
                <a:solidFill>
                  <a:srgbClr val="FFFF00"/>
                </a:solidFill>
              </a:rPr>
              <a:t>Incentives and “Endogenous preferences”</a:t>
            </a:r>
          </a:p>
          <a:p>
            <a:pPr marL="0" indent="0" algn="ctr">
              <a:buFontTx/>
              <a:buNone/>
            </a:pPr>
            <a:endParaRPr lang="en-US" altLang="en-US" smtClean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03288"/>
          <a:ext cx="8686800" cy="54530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40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Low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</a:rPr>
                        <a:t> Inequality World</a:t>
                      </a:r>
                      <a:endParaRPr lang="en-US" sz="24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High Inequality World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CEO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$250,000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$7.5 million</a:t>
                      </a: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4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Level 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$170,000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$2 million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4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Level 2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$120,000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$500,000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Level 3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$80,000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$200,000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4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Level 4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$50,000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$100,000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4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Level 5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$35,000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$50,000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40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Workers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$25,000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$25,000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08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Ratio 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Top: bottom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10:1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300:1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marT="45723" marB="45723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0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93713" y="381000"/>
            <a:ext cx="8229600" cy="583565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365760" anchor="ctr">
            <a:spAutoFit/>
          </a:bodyPr>
          <a:lstStyle>
            <a:lvl1pPr marL="342900" indent="-3429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Criticisms of the Pragmatic Argument for Inequality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“Endogenous preferences”:  increasing inequality affects the incentive-preferences of people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AutoNum type="arabicPeriod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role of power in generating inequality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the difference between an “incentive” and “extortion”?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Char char="•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a robber holds a gun to your head and says “your money or your life”, is paying the robber an “incentive” for not shooting you?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Elites always claim that privilege is necessary as an incentive, but this can just be an exercise of power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“Excess Inequality” = more inequality than is really needed for incentives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4535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93713" y="381000"/>
            <a:ext cx="8229600" cy="5835650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365760" anchor="ctr">
            <a:spAutoFit/>
          </a:bodyPr>
          <a:lstStyle>
            <a:lvl1pPr marL="342900" indent="-3429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Criticisms of the Pragmatic Argument for Inequality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“Endogenous preferences”:  increasing inequality affects the incentive-preferences of people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AutoNum type="arabicPeriod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role of power in generating inequality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	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the difference between an “incentive” and “extortion”? 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Char char="•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a robber holds a gun to your head and says “your money or your life”, is paying the robber an “incentive” for not shooting you?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Elites always claim that privilege is necessary as an incentive, but this can just be an exercise of power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“Excess Inequality” = more inequality than is really needed for incentives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117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dirty="0">
                <a:latin typeface="Arial" charset="0"/>
              </a:rPr>
              <a:t>The Pragmatic Argument </a:t>
            </a:r>
          </a:p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u="sng" dirty="0">
                <a:latin typeface="Arial" charset="0"/>
              </a:rPr>
              <a:t>against</a:t>
            </a:r>
            <a:r>
              <a:rPr lang="en-US" sz="2400" dirty="0">
                <a:latin typeface="Arial" charset="0"/>
              </a:rPr>
              <a:t> high levels of economic inequality</a:t>
            </a:r>
          </a:p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b="0" dirty="0">
              <a:latin typeface="Arial" charset="0"/>
            </a:endParaRPr>
          </a:p>
          <a:p>
            <a:pPr marL="1371600" indent="-1371600"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latin typeface="Arial" charset="0"/>
              </a:rPr>
              <a:t>Thesis 1:   	High Inequality </a:t>
            </a:r>
            <a:r>
              <a:rPr lang="en-US" dirty="0"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latin typeface="Arial" charset="0"/>
              </a:rPr>
              <a:t> resentment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conflict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erodes community and cooperation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lowers productivity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reduces prosperity</a:t>
            </a:r>
          </a:p>
          <a:p>
            <a:pPr algn="ctr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 smtClean="0">
              <a:latin typeface="Arial" charset="0"/>
            </a:endParaRPr>
          </a:p>
          <a:p>
            <a:pPr marL="1428750" indent="-1428750"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 smtClean="0">
                <a:solidFill>
                  <a:srgbClr val="C9E7E9"/>
                </a:solidFill>
                <a:latin typeface="Arial" charset="0"/>
              </a:rPr>
              <a:t>Thesis 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2:   	High inequality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en-US" dirty="0">
                <a:solidFill>
                  <a:srgbClr val="C9E7E9"/>
                </a:solidFill>
                <a:latin typeface="Arial" charset="0"/>
              </a:rPr>
              <a:t> concentrations of wealth </a:t>
            </a: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 concentrations of power  erodes democracy</a:t>
            </a:r>
          </a:p>
          <a:p>
            <a:pPr marL="1428750" indent="-1428750"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solidFill>
                <a:srgbClr val="C9E7E9"/>
              </a:solidFill>
              <a:latin typeface="Arial" charset="0"/>
              <a:sym typeface="Wingdings" pitchFamily="2" charset="2"/>
            </a:endParaRPr>
          </a:p>
          <a:p>
            <a:pPr marL="1428750" indent="-1428750"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dirty="0">
                <a:solidFill>
                  <a:srgbClr val="C9E7E9"/>
                </a:solidFill>
                <a:latin typeface="Arial" charset="0"/>
                <a:sym typeface="Wingdings" pitchFamily="2" charset="2"/>
              </a:rPr>
              <a:t>Thesis 3:	High inequality harms almost everyone, even the relatively affluent</a:t>
            </a:r>
          </a:p>
          <a:p>
            <a:pPr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dirty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371600" marR="0" lvl="0" indent="-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resentment and conflict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erodes community and cooperation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lowers productivity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prosperity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concentrations of wealth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concentrations of power  erodes democracy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High inequality harms almost everyone, even the relatively affluent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3250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371600" marR="0" lvl="0" indent="-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resentment and conflict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erodes community and cooperation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lowers productivity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prosperity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concentrations of wealth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concentrations of power  erodes democracy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High inequality harms almost everyone, even the relatively affluent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121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371600" marR="0" lvl="0" indent="-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resentment and conflict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erodes community and cooperation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lowers productivity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prosperity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concentrations of wealth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concentrations of power  erodes democracy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High inequality harms almost everyone, even the relatively affluent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764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780371"/>
            <a:ext cx="8610600" cy="503214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idea of “social injustice”</a:t>
            </a:r>
          </a:p>
          <a:p>
            <a:pPr marL="1143000" lvl="0" indent="-571500" algn="ctr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lang="en-US" sz="3200" b="0" i="1" dirty="0">
                <a:solidFill>
                  <a:srgbClr val="C9E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should get what the deserve</a:t>
            </a:r>
          </a:p>
          <a:p>
            <a:pPr marL="1143000" lvl="0" indent="-571500" algn="ctr">
              <a:spcAft>
                <a:spcPts val="1200"/>
              </a:spcAft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3200" b="0" i="1" dirty="0">
                <a:solidFill>
                  <a:srgbClr val="C9E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deserve what they get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inequality is unjust when:</a:t>
            </a:r>
          </a:p>
          <a:p>
            <a:pPr marL="8001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(a) the inequality is unfair, and </a:t>
            </a:r>
          </a:p>
          <a:p>
            <a:pPr marL="11430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(b) something could in principle be done to eliminate the unfairness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822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371600" marR="0" lvl="0" indent="-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resentment and conflict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erodes community and cooperation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lowers productivity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prosperity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concentrations of wealth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concentrations of power  erodes democracy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High inequality harms almost everyone, even the relatively affluent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0210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371600" marR="0" lvl="0" indent="-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resentment and conflict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erodes community and cooperation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lowers productivity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prosperity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concentrations of wealth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concentrations of power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erodes democracy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High inequality harms almost everyone, even the relatively affluent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829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371600" marR="0" lvl="0" indent="-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resentment and conflict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erodes community and cooperation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lowers productivity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prosperity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concentrations of wealth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concentrations of power  erodes democracy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High inequality harms almost everyone, even the relatively affluent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1961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4800" y="852488"/>
            <a:ext cx="8610600" cy="433863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274320" rIns="182880" bIns="27432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Pragmatic Argument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levels of economic inequality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371600" marR="0" lvl="0" indent="-137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1: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resentment and conflict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erodes community and cooperation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lowers productivity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reduces prosperity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Thesis 2:   	High inequality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concentrations of wealth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 concentrations of power  erodes democracy</a:t>
            </a: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1428750" marR="0" lvl="0" indent="-142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Thesis 3:	High inequality harms almost everyone, even the relatively affluent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0498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empirical effects </a:t>
            </a:r>
          </a:p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inequality on wellbeing </a:t>
            </a:r>
          </a:p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from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Wilkkenson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and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Pikett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</a:p>
          <a:p>
            <a:pPr algn="ctr">
              <a:defRPr/>
            </a:pP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Spirit Level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Oval 2"/>
          <p:cNvSpPr>
            <a:spLocks noChangeArrowheads="1"/>
          </p:cNvSpPr>
          <p:nvPr/>
        </p:nvSpPr>
        <p:spPr bwMode="auto">
          <a:xfrm>
            <a:off x="8077200" y="10668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Oval 2"/>
          <p:cNvSpPr>
            <a:spLocks noChangeArrowheads="1"/>
          </p:cNvSpPr>
          <p:nvPr/>
        </p:nvSpPr>
        <p:spPr bwMode="auto">
          <a:xfrm>
            <a:off x="7772400" y="10668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209800" y="2743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Wisconsin</a:t>
            </a:r>
          </a:p>
        </p:txBody>
      </p:sp>
      <p:cxnSp>
        <p:nvCxnSpPr>
          <p:cNvPr id="18436" name="Straight Arrow Connector 3"/>
          <p:cNvCxnSpPr>
            <a:cxnSpLocks noChangeShapeType="1"/>
          </p:cNvCxnSpPr>
          <p:nvPr/>
        </p:nvCxnSpPr>
        <p:spPr bwMode="auto">
          <a:xfrm>
            <a:off x="2971800" y="3113088"/>
            <a:ext cx="0" cy="12303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Oval 2"/>
          <p:cNvSpPr>
            <a:spLocks noChangeArrowheads="1"/>
          </p:cNvSpPr>
          <p:nvPr/>
        </p:nvSpPr>
        <p:spPr bwMode="auto">
          <a:xfrm>
            <a:off x="7467600" y="38100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Oval 2"/>
          <p:cNvSpPr>
            <a:spLocks noChangeArrowheads="1"/>
          </p:cNvSpPr>
          <p:nvPr/>
        </p:nvSpPr>
        <p:spPr bwMode="auto">
          <a:xfrm>
            <a:off x="7239000" y="38100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780371"/>
            <a:ext cx="8610600" cy="503214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idea of “social injustice”</a:t>
            </a:r>
          </a:p>
          <a:p>
            <a:pPr marL="11430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 should get what the deserve</a:t>
            </a:r>
          </a:p>
          <a:p>
            <a:pPr marL="11430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deserve what they get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inequality is unjust when:</a:t>
            </a:r>
          </a:p>
          <a:p>
            <a:pPr marL="8001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(a) the inequality is unfair, and </a:t>
            </a:r>
          </a:p>
          <a:p>
            <a:pPr marL="11430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(b) something could in principle be done to eliminate the unfairness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9E7E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3107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Oval 2"/>
          <p:cNvSpPr>
            <a:spLocks noChangeArrowheads="1"/>
          </p:cNvSpPr>
          <p:nvPr/>
        </p:nvSpPr>
        <p:spPr bwMode="auto">
          <a:xfrm>
            <a:off x="6172200" y="3522663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866900" y="2843213"/>
            <a:ext cx="1600200" cy="1600200"/>
            <a:chOff x="1866900" y="2843213"/>
            <a:chExt cx="1600200" cy="1600200"/>
          </a:xfrm>
        </p:grpSpPr>
        <p:sp>
          <p:nvSpPr>
            <p:cNvPr id="22531" name="TextBox 3"/>
            <p:cNvSpPr txBox="1">
              <a:spLocks noChangeArrowheads="1"/>
            </p:cNvSpPr>
            <p:nvPr/>
          </p:nvSpPr>
          <p:spPr bwMode="auto">
            <a:xfrm>
              <a:off x="1866900" y="4073525"/>
              <a:ext cx="1600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Wisconsin</a:t>
              </a:r>
            </a:p>
          </p:txBody>
        </p:sp>
        <p:cxnSp>
          <p:nvCxnSpPr>
            <p:cNvPr id="22532" name="Straight Arrow Connector 4"/>
            <p:cNvCxnSpPr>
              <a:cxnSpLocks noChangeShapeType="1"/>
            </p:cNvCxnSpPr>
            <p:nvPr/>
          </p:nvCxnSpPr>
          <p:spPr bwMode="auto">
            <a:xfrm>
              <a:off x="2590800" y="2843213"/>
              <a:ext cx="0" cy="123031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lg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Oval 2"/>
          <p:cNvSpPr>
            <a:spLocks noChangeArrowheads="1"/>
          </p:cNvSpPr>
          <p:nvPr/>
        </p:nvSpPr>
        <p:spPr bwMode="auto">
          <a:xfrm>
            <a:off x="7010400" y="10668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Oval 1"/>
          <p:cNvSpPr>
            <a:spLocks noChangeArrowheads="1"/>
          </p:cNvSpPr>
          <p:nvPr/>
        </p:nvSpPr>
        <p:spPr bwMode="auto">
          <a:xfrm>
            <a:off x="6553200" y="42672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Oval 2"/>
          <p:cNvSpPr>
            <a:spLocks noChangeArrowheads="1"/>
          </p:cNvSpPr>
          <p:nvPr/>
        </p:nvSpPr>
        <p:spPr bwMode="auto">
          <a:xfrm>
            <a:off x="6502400" y="11430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Oval 2"/>
          <p:cNvSpPr>
            <a:spLocks noChangeArrowheads="1"/>
          </p:cNvSpPr>
          <p:nvPr/>
        </p:nvSpPr>
        <p:spPr bwMode="auto">
          <a:xfrm>
            <a:off x="7315200" y="10668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81200" y="2971801"/>
            <a:ext cx="1600200" cy="1447800"/>
            <a:chOff x="1790700" y="3767931"/>
            <a:chExt cx="1600200" cy="1294306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790700" y="3767931"/>
              <a:ext cx="1600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Wisconsin</a:t>
              </a:r>
            </a:p>
          </p:txBody>
        </p:sp>
        <p:cxnSp>
          <p:nvCxnSpPr>
            <p:cNvPr id="5" name="Straight Arrow Connector 4"/>
            <p:cNvCxnSpPr>
              <a:cxnSpLocks noChangeShapeType="1"/>
              <a:endCxn id="4" idx="2"/>
            </p:cNvCxnSpPr>
            <p:nvPr/>
          </p:nvCxnSpPr>
          <p:spPr bwMode="auto">
            <a:xfrm flipV="1">
              <a:off x="2590800" y="4137819"/>
              <a:ext cx="0" cy="92441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lg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137525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6659563" y="6515100"/>
            <a:ext cx="2481262" cy="342900"/>
            <a:chOff x="4195" y="4104"/>
            <a:chExt cx="1563" cy="216"/>
          </a:xfrm>
        </p:grpSpPr>
        <p:pic>
          <p:nvPicPr>
            <p:cNvPr id="2867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0" name="Text Box 4"/>
            <p:cNvSpPr txBox="1">
              <a:spLocks noChangeArrowheads="1"/>
            </p:cNvSpPr>
            <p:nvPr/>
          </p:nvSpPr>
          <p:spPr bwMode="auto">
            <a:xfrm>
              <a:off x="4195" y="4166"/>
              <a:ext cx="11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000">
                  <a:solidFill>
                    <a:srgbClr val="009900"/>
                  </a:solidFill>
                  <a:ea typeface="Microsoft YaHei" panose="020B0503020204020204" pitchFamily="34" charset="-122"/>
                </a:rPr>
                <a:t>www.equalitytrust.org.uk</a:t>
              </a:r>
            </a:p>
          </p:txBody>
        </p:sp>
      </p:grp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-36513" y="6597650"/>
            <a:ext cx="28209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i="1">
                <a:solidFill>
                  <a:srgbClr val="333399"/>
                </a:solidFill>
                <a:ea typeface="Microsoft YaHei" panose="020B0503020204020204" pitchFamily="34" charset="-122"/>
              </a:rPr>
              <a:t>Wilkinson &amp; Pickett, The Spirit Level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87137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n-GB" altLang="en-US" sz="2800">
                <a:solidFill>
                  <a:srgbClr val="333399"/>
                </a:solidFill>
                <a:ea typeface="Microsoft YaHei" panose="020B0503020204020204" pitchFamily="34" charset="-122"/>
              </a:rPr>
              <a:t>Social mobility is lower in more unequal countries</a:t>
            </a: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7467600" y="5029200"/>
            <a:ext cx="6096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209550" algn="l"/>
                <a:tab pos="914400" algn="l"/>
                <a:tab pos="1371600" algn="l"/>
                <a:tab pos="1828800" algn="l"/>
                <a:tab pos="19431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780371"/>
            <a:ext cx="8610600" cy="5032147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idea of “social injustice”</a:t>
            </a:r>
          </a:p>
          <a:p>
            <a:pPr marL="11430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 should get what the deserve</a:t>
            </a:r>
          </a:p>
          <a:p>
            <a:pPr marL="11430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deserve what they get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inequality is unjust when:</a:t>
            </a:r>
          </a:p>
          <a:p>
            <a:pPr marL="8001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(a) the inequality is unfair, and </a:t>
            </a:r>
          </a:p>
          <a:p>
            <a:pPr marL="11430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(b) something could in principle be done to eliminate the unfairness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003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381000"/>
            <a:ext cx="8610600" cy="5508625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3200" dirty="0">
                <a:latin typeface="Arial" charset="0"/>
              </a:rPr>
              <a:t>Cases of Possible Injustice</a:t>
            </a:r>
          </a:p>
          <a:p>
            <a:pPr algn="ctr"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3200" dirty="0">
              <a:latin typeface="Arial" charset="0"/>
            </a:endParaRPr>
          </a:p>
          <a:p>
            <a:pPr marL="1143000" indent="-1143000">
              <a:tabLst>
                <a:tab pos="-685800" algn="l"/>
                <a:tab pos="-45720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b="0" dirty="0">
                <a:latin typeface="Arial" charset="0"/>
              </a:rPr>
              <a:t>Case 1.  A police chief will only hire personal relatives – sons,      daughters, cousins – as police officers.</a:t>
            </a:r>
          </a:p>
          <a:p>
            <a:pPr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400" b="0" dirty="0">
              <a:latin typeface="Arial" charset="0"/>
            </a:endParaRPr>
          </a:p>
          <a:p>
            <a:pPr marL="1143000" indent="-1143000">
              <a:tabLst>
                <a:tab pos="-685800" algn="l"/>
                <a:tab pos="-45720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b="0" dirty="0">
                <a:latin typeface="Arial" charset="0"/>
              </a:rPr>
              <a:t>Case 2.  A small shop-owner is only willing to have his son or  daughter become a co-owner of the store.</a:t>
            </a:r>
          </a:p>
          <a:p>
            <a:pPr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400" b="0" dirty="0">
              <a:latin typeface="Arial" charset="0"/>
            </a:endParaRPr>
          </a:p>
          <a:p>
            <a:pPr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b="0" dirty="0">
                <a:latin typeface="Arial" charset="0"/>
              </a:rPr>
              <a:t>Case 3.  A 30 year-old inherits $10 million from a grandfather </a:t>
            </a:r>
          </a:p>
          <a:p>
            <a:pPr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endParaRPr lang="en-US" sz="2400" b="0" dirty="0">
              <a:latin typeface="Arial" charset="0"/>
            </a:endParaRPr>
          </a:p>
          <a:p>
            <a:pPr marL="1143000" indent="-1143000">
              <a:tabLst>
                <a:tab pos="-685800" algn="l"/>
                <a:tab pos="-45720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b="0" dirty="0">
                <a:latin typeface="Arial" charset="0"/>
              </a:rPr>
              <a:t>Case 4. In one of the richest countries in the world, there are millions of people, children and adults, who live in desperate poverty.</a:t>
            </a:r>
          </a:p>
          <a:p>
            <a:pPr>
              <a:tabLst>
                <a:tab pos="-685800" algn="l"/>
                <a:tab pos="-457200" algn="l"/>
                <a:tab pos="0" algn="l"/>
                <a:tab pos="228600" algn="l"/>
                <a:tab pos="628650" algn="l"/>
                <a:tab pos="9144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/>
            </a:pPr>
            <a:r>
              <a:rPr lang="en-US" sz="2400" b="0" dirty="0">
                <a:latin typeface="Arial" charset="0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534400" cy="5478463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Conceptions of Justice/injustice: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 PLAY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FAIR SHARES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 play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Moral judgment about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procedures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outcomes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“Fairness” means “equal playing field” -- no discrimination, no special privileges, etc. Result = high levels of inequalities of outcomes are fair so long as the outcomes were obtained through equal opportunity.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 share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Moral judgment about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outcomes,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just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procedures.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Fairness”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9E7E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means everyone is entitled to a share of society's resources sufficient to live a dignified, flourishing life (i.e. to have enough to be able to participate fully in the exercise of rights and liberties, to be able to exercise and develop one’s talents).</a:t>
            </a:r>
          </a:p>
        </p:txBody>
      </p:sp>
    </p:spTree>
    <p:extLst>
      <p:ext uri="{BB962C8B-B14F-4D97-AF65-F5344CB8AC3E}">
        <p14:creationId xmlns:p14="http://schemas.microsoft.com/office/powerpoint/2010/main" val="209862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534400" cy="5478463"/>
          </a:xfrm>
          <a:prstGeom prst="rect">
            <a:avLst/>
          </a:prstGeom>
          <a:solidFill>
            <a:srgbClr val="C9E7E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Conceptions of Justice/injustice: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 PLAY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FAIR SHARES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 play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Moral judgment about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procedures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outcomes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“Fairness” means “equal playing field” -- no discrimination, no special privileges, etc. Result = high levels of inequalities of outcomes are fair so long as the outcomes were obtained through equal opportunity.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 share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Moral judgment about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outcomes,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just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procedures.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Fairness”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means everyone is entitled to a share of society's resources sufficient to live a dignified, flourishing life (i.e. to have enough to be able to participate fully in the exercise of rights and liberties, to be able to exercise and develop one’s talents).</a:t>
            </a:r>
          </a:p>
        </p:txBody>
      </p:sp>
    </p:spTree>
    <p:extLst>
      <p:ext uri="{BB962C8B-B14F-4D97-AF65-F5344CB8AC3E}">
        <p14:creationId xmlns:p14="http://schemas.microsoft.com/office/powerpoint/2010/main" val="87459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04800"/>
            <a:ext cx="85058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47800" y="58674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hlinkClick r:id="rId2"/>
              </a:rPr>
              <a:t>https://www.youtube.com/watch?v=QPKKQnijnsM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-685800" algn="l"/>
            <a:tab pos="-457200" algn="l"/>
            <a:tab pos="0" algn="l"/>
            <a:tab pos="209550" algn="l"/>
            <a:tab pos="914400" algn="l"/>
            <a:tab pos="1371600" algn="l"/>
            <a:tab pos="1828800" algn="l"/>
            <a:tab pos="19431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  <a:tab pos="9601200" algn="l"/>
            <a:tab pos="10058400" algn="l"/>
            <a:tab pos="10515600" algn="l"/>
            <a:tab pos="10972800" algn="l"/>
            <a:tab pos="11430000" algn="l"/>
            <a:tab pos="11887200" algn="l"/>
          </a:tabLst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-685800" algn="l"/>
            <a:tab pos="-457200" algn="l"/>
            <a:tab pos="0" algn="l"/>
            <a:tab pos="209550" algn="l"/>
            <a:tab pos="914400" algn="l"/>
            <a:tab pos="1371600" algn="l"/>
            <a:tab pos="1828800" algn="l"/>
            <a:tab pos="1943100" algn="l"/>
            <a:tab pos="2286000" algn="l"/>
            <a:tab pos="2743200" algn="l"/>
            <a:tab pos="3200400" algn="l"/>
            <a:tab pos="3657600" algn="l"/>
            <a:tab pos="4114800" algn="l"/>
            <a:tab pos="4572000" algn="l"/>
            <a:tab pos="5029200" algn="l"/>
            <a:tab pos="5486400" algn="l"/>
            <a:tab pos="5943600" algn="l"/>
            <a:tab pos="6400800" algn="l"/>
            <a:tab pos="6858000" algn="l"/>
            <a:tab pos="7315200" algn="l"/>
            <a:tab pos="7772400" algn="l"/>
            <a:tab pos="8229600" algn="l"/>
            <a:tab pos="8686800" algn="l"/>
            <a:tab pos="9144000" algn="l"/>
            <a:tab pos="9601200" algn="l"/>
            <a:tab pos="10058400" algn="l"/>
            <a:tab pos="10515600" algn="l"/>
            <a:tab pos="10972800" algn="l"/>
            <a:tab pos="11430000" algn="l"/>
            <a:tab pos="11887200" algn="l"/>
          </a:tabLst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1178</Words>
  <Application>Microsoft Office PowerPoint</Application>
  <PresentationFormat>On-screen Show (4:3)</PresentationFormat>
  <Paragraphs>302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Microsoft YaHei</vt:lpstr>
      <vt:lpstr>Arial</vt:lpstr>
      <vt:lpstr>Calibri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Wisc-Madison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Olin Wright</dc:creator>
  <cp:lastModifiedBy>Erik Wright</cp:lastModifiedBy>
  <cp:revision>58</cp:revision>
  <cp:lastPrinted>2014-10-14T18:44:55Z</cp:lastPrinted>
  <dcterms:created xsi:type="dcterms:W3CDTF">2004-11-16T17:49:32Z</dcterms:created>
  <dcterms:modified xsi:type="dcterms:W3CDTF">2017-02-28T20:46:56Z</dcterms:modified>
</cp:coreProperties>
</file>